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4083" r:id="rId1"/>
    <p:sldMasterId id="2147484099" r:id="rId2"/>
    <p:sldMasterId id="2147484115" r:id="rId3"/>
    <p:sldMasterId id="2147484127" r:id="rId4"/>
    <p:sldMasterId id="2147484139" r:id="rId5"/>
    <p:sldMasterId id="2147484151" r:id="rId6"/>
  </p:sldMasterIdLst>
  <p:notesMasterIdLst>
    <p:notesMasterId r:id="rId32"/>
  </p:notesMasterIdLst>
  <p:sldIdLst>
    <p:sldId id="256" r:id="rId7"/>
    <p:sldId id="605" r:id="rId8"/>
    <p:sldId id="613" r:id="rId9"/>
    <p:sldId id="607" r:id="rId10"/>
    <p:sldId id="611" r:id="rId11"/>
    <p:sldId id="612" r:id="rId12"/>
    <p:sldId id="446" r:id="rId13"/>
    <p:sldId id="432" r:id="rId14"/>
    <p:sldId id="324" r:id="rId15"/>
    <p:sldId id="317" r:id="rId16"/>
    <p:sldId id="329" r:id="rId17"/>
    <p:sldId id="331" r:id="rId18"/>
    <p:sldId id="351" r:id="rId19"/>
    <p:sldId id="352" r:id="rId20"/>
    <p:sldId id="335" r:id="rId21"/>
    <p:sldId id="353" r:id="rId22"/>
    <p:sldId id="354" r:id="rId23"/>
    <p:sldId id="557" r:id="rId24"/>
    <p:sldId id="614" r:id="rId25"/>
    <p:sldId id="433" r:id="rId26"/>
    <p:sldId id="434" r:id="rId27"/>
    <p:sldId id="435" r:id="rId28"/>
    <p:sldId id="436" r:id="rId29"/>
    <p:sldId id="437" r:id="rId30"/>
    <p:sldId id="601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77B3"/>
    <a:srgbClr val="CFD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8"/>
    <p:restoredTop sz="95102"/>
  </p:normalViewPr>
  <p:slideViewPr>
    <p:cSldViewPr snapToGrid="0" snapToObjects="1">
      <p:cViewPr varScale="1">
        <p:scale>
          <a:sx n="117" d="100"/>
          <a:sy n="117" d="100"/>
        </p:scale>
        <p:origin x="928" y="176"/>
      </p:cViewPr>
      <p:guideLst>
        <p:guide orient="horz" pos="22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2644174-9D40-FA48-B87A-BF8A34111F07}"/>
    <pc:docChg chg="custSel modSld">
      <pc:chgData name="pavlos protopapas" userId="74894_tp_dropbox" providerId="OAuth2" clId="{42644174-9D40-FA48-B87A-BF8A34111F07}" dt="2020-07-30T13:47:44.129" v="3" actId="7634"/>
      <pc:docMkLst>
        <pc:docMk/>
      </pc:docMkLst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32168883" sldId="31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32168883" sldId="317"/>
            <ac:inkMk id="3" creationId="{519F82D1-DCED-6B46-94B8-9A4D0025EB9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67349745" sldId="329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67349745" sldId="329"/>
            <ac:inkMk id="3" creationId="{240878E5-6955-3341-B7C5-276A71281875}"/>
          </ac:inkMkLst>
        </pc:inkChg>
      </pc:sldChg>
      <pc:sldChg chg="modSp">
        <pc:chgData name="pavlos protopapas" userId="74894_tp_dropbox" providerId="OAuth2" clId="{42644174-9D40-FA48-B87A-BF8A34111F07}" dt="2020-07-28T12:03:25.521" v="2" actId="1076"/>
        <pc:sldMkLst>
          <pc:docMk/>
          <pc:sldMk cId="1100627429" sldId="335"/>
        </pc:sldMkLst>
        <pc:picChg chg="mod">
          <ac:chgData name="pavlos protopapas" userId="74894_tp_dropbox" providerId="OAuth2" clId="{42644174-9D40-FA48-B87A-BF8A34111F07}" dt="2020-07-28T12:03:25.521" v="2" actId="1076"/>
          <ac:picMkLst>
            <pc:docMk/>
            <pc:sldMk cId="1100627429" sldId="335"/>
            <ac:picMk id="7" creationId="{3E20DF78-2640-8D4E-B418-09D4DB7BE0B5}"/>
          </ac:picMkLst>
        </pc:pic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107957701" sldId="351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107957701" sldId="351"/>
            <ac:inkMk id="3" creationId="{65E19769-27DE-7F4F-9154-D34819132C80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592840591" sldId="432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592840591" sldId="432"/>
            <ac:inkMk id="3" creationId="{A0091504-7F6B-FE46-9ED1-9FD56C857E9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07140321" sldId="434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07140321" sldId="434"/>
            <ac:inkMk id="5" creationId="{2C465CAA-61A4-2C45-95F9-550947E1A47A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40063743" sldId="44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40063743" sldId="446"/>
            <ac:inkMk id="5" creationId="{DA090197-6E97-A44A-B7F7-3E6A4893E23F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72864398" sldId="550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72864398" sldId="550"/>
            <ac:inkMk id="4" creationId="{636E8D79-E3C5-824E-96F5-DF58760348F6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10976653" sldId="55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10976653" sldId="559"/>
            <ac:inkMk id="5" creationId="{E1476490-6CB0-2F4A-A023-D2230D42AC0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239326852" sldId="568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239326852" sldId="568"/>
            <ac:inkMk id="3" creationId="{93DBA652-F65C-D443-8C26-1D3F378C37AA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2509311" sldId="56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2509311" sldId="569"/>
            <ac:inkMk id="5" creationId="{F9BD2A11-BEED-B74B-A709-38904866539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50498056" sldId="571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50498056" sldId="571"/>
            <ac:inkMk id="3" creationId="{36188E3E-D7A9-D34F-988B-2520461D7B1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5495846" sldId="574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5495846" sldId="574"/>
            <ac:inkMk id="7" creationId="{D47B74DE-6B6E-4540-B50B-D4A2CCD974F1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113531282" sldId="575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113531282" sldId="575"/>
            <ac:inkMk id="3" creationId="{BA88E74B-2B24-974A-8A93-2775E8C441E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362206193" sldId="57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62206193" sldId="576"/>
            <ac:inkMk id="3" creationId="{6B33C591-C210-A143-982B-84B41375E24A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362206193" sldId="576"/>
            <ac:inkMk id="4" creationId="{59DAA4D3-ECBB-AD4C-B774-7D25688E827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087214896" sldId="57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087214896" sldId="577"/>
            <ac:inkMk id="3" creationId="{AE364B83-ACE3-164B-8969-78195C634FF3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971113136" sldId="57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971113136" sldId="578"/>
            <ac:inkMk id="13" creationId="{2A04E742-5D18-BA49-AB2B-C6EABD3580A5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971113136" sldId="578"/>
            <ac:inkMk id="14" creationId="{306F5874-A419-434A-9B70-EA81A2D952BD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311595842" sldId="586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311595842" sldId="586"/>
            <ac:inkMk id="3" creationId="{6B57D195-3F10-D24C-A99E-AF8795141EF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95793336" sldId="58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95793336" sldId="587"/>
            <ac:inkMk id="5" creationId="{E8C881B0-695E-D64B-BF59-4464D302BB8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345722552" sldId="59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45722552" sldId="597"/>
            <ac:inkMk id="6" creationId="{BD1E5FE8-7D4B-4B46-9B9F-238A667C7EB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028205999" sldId="59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028205999" sldId="598"/>
            <ac:inkMk id="4" creationId="{A2B502EF-2D16-8846-8ACE-52D7D806F2C9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27T00:11:14.14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2312 0 24575,'0'20'0,"0"9"0,0 13 0,-11 5 0,-2 1 0,-10-12 0,-7 15 0,0-12 0,-14 18 0,-2-6 0,-12 1 0,-2 1 0,-8 1 0,9-14 0,-15 19 0,28-31 0,-18 24 0,20-21 0,-7 7 0,2-6 0,5 3 0,-2-10 0,9 4 0,-9-6 0,11-5 0,-11-1 0,11-6 0,-11 1 0,-10 0 0,4 0 0,-34 2 0,32-2 0,-1-5 0,-4 1 0,-23 11 0,23-8 0,-2 1 0,-31 22 0,42-19 0,2 0 0,-14 16 0,-23-3 0,39 1 0,-17-2 0,13 3 0,15-7 0,2-6 0,17-2 0,2-5 0,4-1 0,1 1 0,-1-1 0,5 0 0,0 1 0,1-5 0,3 4 0,-3-8 0,4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27T00:11:23.24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139 0 24575,'0'2'0,"0"5"0,0 5 0,0-1 0,-3 7 0,-3-5 0,-3 9 0,-4-4 0,1 1 0,0-1 0,0-3 0,0 0 0,3-4 0,1-3 0,3 3 0,-1-2 0,3-1 0,0 0 0,1-3 0,2 1 0,-5-1 0,4 0 0,-1 0 0,0 0 0,1 1 0,-1-1 0,-1-2 0,3 1 0,-5-3 0,4 4 0,-1-2 0,2 2 0,0 0 0,0 0 0,0 0 0,0 1 0,2-4 0,1 1 0,5-3 0,1 0 0,2-3 0,4 0 0,-3-3 0,5 0 0,-2 0 0,4 0 0,-1 0 0,0 0 0,1-1 0,-1 1 0,0 0 0,1 3 0,-4-3 0,3 6 0,-6-3 0,2 3 0,-3-2 0,4 1 0,-3-1 0,0 2 0,-5 0 0,-1 0 0,-1 0 0,0 0 0,0 0 0,1 0 0,-4-3 0,1 0 0,-3-2 0,0 2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27T00:11:27.2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24575,'6'0'0,"8"3"0,-9 3 0,15 4 0,-9 5 0,4-3 0,4 7 0,-6 0 0,10 5 0,-9 2 0,10 2 0,-7 3 0,0-7 0,8 15 0,-6-6 0,7 9 0,-1-2 0,-6-9 0,13 10 0,-13-15 0,15 18 0,-13-21 0,8 17 0,-11-19 0,5 6 0,2 1 0,-7-10 0,15 17 0,-20-20 0,10 11 0,2-1 0,-7-7 0,14 17 0,-19-20 0,15 19 0,-14-20 0,9 17 0,-6-15 0,7 16 0,-7-17 0,7 15 0,-11-20 0,13 13 0,-9-13 0,12 6 0,-6-9 0,3 0 0,0-1 0,5-2 0,-4-1 0,3 0 0,-4-3 0,-6 0 0,1 0 0,-6 0 0,3 0 0,-2 0 0,-2 3 0,-3-3 0,1 5 0,-4-2 0,3 1 0,-2 0 0,2-1 0,3 6 0,-2-3 0,3 5 0,-1-1 0,1 1 0,1 1 0,-2-3 0,-5-1 0,-1-2 0,-3-1 0,0 0 0,0-2 0,0-1 0,-2 1 0,0 0 0,-3 2 0,2 0 0,1 0 0,0 0 0,1-2 0,-1 2 0,2-2 0,1 5 0,-1 0 0,1 4 0,0 2 0,0-2 0,-1 3 0,1-7 0,2 3 0,-2-3 0,2 4 0,-2-4 0,-1 3 0,1-2 0,-1 2 0,-1 0 0,1 1 0,-5-4 0,5 0 0,-4-3 0,1 0 0,-2 1 0,2-1 0,1-2 0,0-1 0,-1-2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27T00:11:36.97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90 24575,'11'0'0,"1"0"0,2 0 0,1 0 0,-2 2 0,7 1 0,-9 5 0,7-1 0,-7 1 0,3 1 0,-4-5 0,1 3 0,-3-3 0,-3 1 0,3 0 0,-2 0 0,-1 1 0,0-1 0,0 0 0,3 0 0,-2-2 0,2 2 0,-3-4 0,0 3 0,1-3 0,-1 1 0,-2 1 0,-1 0 0,-2 2 0,2-2 0,1-1 0,2-2 0,1 0 0,-1 0 0,0 0 0,0 0 0,-2-2 0,2-1 0,-2-3 0,2-2 0,1 0 0,-1-4 0,1 1 0,2 0 0,-2-1 0,3 1 0,-4-4 0,1 3 0,0 1 0,-3 3 0,-1 2 0,0 1 0,-1 0 0,1-1 0,-2 1 0,3 2 0,-3-1 0,3 1 0,-3-3 0,0 1 0,0 0 0,0 0 0,0-1 0,0 1 0,2 2 0,-2-2 0,3 5 0,-3-3 0</inkml:trace>
</inkml:ink>
</file>

<file path=ppt/media/image1.png>
</file>

<file path=ppt/media/image10.png>
</file>

<file path=ppt/media/image100.png>
</file>

<file path=ppt/media/image10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40.png>
</file>

<file path=ppt/media/image5.jpeg>
</file>

<file path=ppt/media/image5.png>
</file>

<file path=ppt/media/image6.png>
</file>

<file path=ppt/media/image7.png>
</file>

<file path=ppt/media/image75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916D4-D3FC-7E44-806B-AFE67B3FD2D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87189-9274-814D-9CD5-CBA9E19E0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954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086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1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87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31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9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78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56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Axes labels! (DLS)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1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9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56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84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0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163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5E192-D814-F042-BA99-66D81AEAD6F8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576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39EC7B-8042-F14A-A6A2-3FDE01AEEBA6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896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1EFB4-09FF-7B45-B06C-AFD722A1A7CC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626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C3B3E0E9-2BE1-4941-ADBD-82F186E49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3115D005-06A6-1240-883E-570EA6520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A407A3A-1A34-CF4A-A1C2-DF39D416D8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84A85B1-A2BE-5A49-A892-33706E9F0E0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14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074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3923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83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 dirty="0"/>
              <a:t>Lecture #: Lecture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Institute for Applied</a:t>
            </a:r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Computational Science</a:t>
            </a:r>
          </a:p>
          <a:p>
            <a:pPr algn="ctr"/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Harvard</a:t>
            </a:r>
            <a:endParaRPr lang="en-US" sz="16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32703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3337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64169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3371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  <p:extLst>
      <p:ext uri="{BB962C8B-B14F-4D97-AF65-F5344CB8AC3E}">
        <p14:creationId xmlns:p14="http://schemas.microsoft.com/office/powerpoint/2010/main" val="288783286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18D5E-6D7A-F24D-AC49-9B2D52F30931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1C1CA-B816-0240-B408-1E3172B1EDD9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1722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571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677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6760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727688-BC3A-D147-B3A6-0E18A947CA33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259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A3CFE-A95B-8842-B35F-337BC11B85D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4296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28504-1A5F-2146-A8AA-B5332E0A90B3}" type="datetime1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D0728-46A2-0F49-95AD-9E65F3E6179F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2193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4F018-911F-9A46-BB1C-BC3CAB65BADF}" type="datetime1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B4ED5D-3B34-5442-B452-7BFF4288894D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9453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C97AD-AFC0-554F-94A1-5BEEF625382B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7AEBA-1FE0-1A4D-B400-0EDA33891F9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4618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DBF8-E6AF-4747-BA3A-7DD781293A0D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2427A-3DBF-D146-BFD5-D5A46706F72B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070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5061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436675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2806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</p:spPr>
        <p:txBody>
          <a:bodyPr/>
          <a:lstStyle/>
          <a:p>
            <a:r>
              <a:rPr lang="en-US" dirty="0"/>
              <a:t>LML Colombia 2018</a:t>
            </a: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93093" y="6356353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65214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067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9005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4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54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222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19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373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F879C-60C9-3844-B1D1-BD1203BA389D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0777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411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349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9462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3690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783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254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55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868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7418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053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733269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402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910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246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40711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122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5146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387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828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660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4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11226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5955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14739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2333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9285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6801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138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7940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5559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3950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7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01F1915-DF22-B648-B466-5BB3418C9EDF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368256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166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9279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5844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2448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1458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6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C307B62-F89D-804C-A2AD-528641712966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597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DB084A-62BB-9048-809F-5976D4EB9059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4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6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  <p:sldLayoutId id="2147484095" r:id="rId12"/>
    <p:sldLayoutId id="2147484096" r:id="rId13"/>
    <p:sldLayoutId id="2147484097" r:id="rId14"/>
    <p:sldLayoutId id="2147484098" r:id="rId15"/>
    <p:sldLayoutId id="2147484082" r:id="rId16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E2330-536D-2343-85F2-147F226D6DA6}" type="datetime1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73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102" r:id="rId3"/>
    <p:sldLayoutId id="2147484103" r:id="rId4"/>
    <p:sldLayoutId id="2147484104" r:id="rId5"/>
    <p:sldLayoutId id="2147484105" r:id="rId6"/>
    <p:sldLayoutId id="2147484106" r:id="rId7"/>
    <p:sldLayoutId id="2147484107" r:id="rId8"/>
    <p:sldLayoutId id="2147484108" r:id="rId9"/>
    <p:sldLayoutId id="2147484109" r:id="rId10"/>
    <p:sldLayoutId id="2147484110" r:id="rId11"/>
    <p:sldLayoutId id="2147484111" r:id="rId12"/>
    <p:sldLayoutId id="2147484112" r:id="rId13"/>
    <p:sldLayoutId id="2147484113" r:id="rId14"/>
    <p:sldLayoutId id="2147484114" r:id="rId15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38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6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32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0" r:id="rId1"/>
    <p:sldLayoutId id="2147484141" r:id="rId2"/>
    <p:sldLayoutId id="2147484142" r:id="rId3"/>
    <p:sldLayoutId id="2147484143" r:id="rId4"/>
    <p:sldLayoutId id="2147484144" r:id="rId5"/>
    <p:sldLayoutId id="2147484145" r:id="rId6"/>
    <p:sldLayoutId id="2147484146" r:id="rId7"/>
    <p:sldLayoutId id="2147484147" r:id="rId8"/>
    <p:sldLayoutId id="2147484148" r:id="rId9"/>
    <p:sldLayoutId id="2147484149" r:id="rId10"/>
    <p:sldLayoutId id="21474841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70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2" r:id="rId1"/>
    <p:sldLayoutId id="2147484153" r:id="rId2"/>
    <p:sldLayoutId id="2147484154" r:id="rId3"/>
    <p:sldLayoutId id="2147484155" r:id="rId4"/>
    <p:sldLayoutId id="2147484156" r:id="rId5"/>
    <p:sldLayoutId id="2147484157" r:id="rId6"/>
    <p:sldLayoutId id="2147484158" r:id="rId7"/>
    <p:sldLayoutId id="2147484159" r:id="rId8"/>
    <p:sldLayoutId id="2147484160" r:id="rId9"/>
    <p:sldLayoutId id="2147484161" r:id="rId10"/>
    <p:sldLayoutId id="21474841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png"/><Relationship Id="rId5" Type="http://schemas.openxmlformats.org/officeDocument/2006/relationships/image" Target="../media/image25.png"/><Relationship Id="rId4" Type="http://schemas.openxmlformats.org/officeDocument/2006/relationships/image" Target="../media/image2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2.xml"/><Relationship Id="rId10" Type="http://schemas.openxmlformats.org/officeDocument/2006/relationships/image" Target="../media/image7.png"/><Relationship Id="rId4" Type="http://schemas.openxmlformats.org/officeDocument/2006/relationships/image" Target="../media/image40.png"/><Relationship Id="rId9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1781" y="1667193"/>
            <a:ext cx="11416145" cy="1403898"/>
          </a:xfrm>
        </p:spPr>
        <p:txBody>
          <a:bodyPr/>
          <a:lstStyle/>
          <a:p>
            <a:r>
              <a:rPr lang="en-US" b="1" dirty="0"/>
              <a:t>Inference in Linear Regression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800" dirty="0"/>
              <a:t>Uncertainty in estimating the linear regression coefficients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92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286000"/>
            <a:ext cx="5856730" cy="39044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793917"/>
              </a:xfrm>
            </p:spPr>
            <p:txBody>
              <a:bodyPr/>
              <a:lstStyle/>
              <a:p>
                <a:r>
                  <a:rPr lang="en-US" sz="2400" b="0" dirty="0">
                    <a:ea typeface="Cambria Math" charset="0"/>
                    <a:cs typeface="Cambria Math" charset="0"/>
                  </a:rPr>
                  <a:t>For some values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⋆</m:t>
                        </m:r>
                      </m:sup>
                    </m:sSup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⋆</m:t>
                        </m:r>
                      </m:sup>
                    </m:sSup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𝑓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⋆</m:t>
                        </m:r>
                      </m:sup>
                    </m:sSup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793917"/>
              </a:xfrm>
              <a:blipFill>
                <a:blip r:embed="rId4"/>
                <a:stretch>
                  <a:fillRect l="-861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8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DB2848-1E2E-C646-AF7F-10110DB4A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1978" y="1034544"/>
                <a:ext cx="10327008" cy="793917"/>
              </a:xfrm>
            </p:spPr>
            <p:txBody>
              <a:bodyPr/>
              <a:lstStyle/>
              <a:p>
                <a:r>
                  <a:rPr lang="en-US" sz="2400" dirty="0">
                    <a:ea typeface="Cambria Math" charset="0"/>
                    <a:cs typeface="Cambria Math" charset="0"/>
                  </a:rPr>
                  <a:t>But due to error, </a:t>
                </a:r>
                <a:r>
                  <a:rPr lang="en-US" sz="2400" dirty="0"/>
                  <a:t>every time we measure the response </a:t>
                </a:r>
                <a:r>
                  <a:rPr lang="en-US" sz="2400" i="1" dirty="0"/>
                  <a:t>Y</a:t>
                </a:r>
                <a:r>
                  <a:rPr lang="en-US" sz="2400" dirty="0"/>
                  <a:t> for a fixed value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⋆</m:t>
                        </m:r>
                      </m:sup>
                    </m:sSup>
                  </m:oMath>
                </a14:m>
                <a:r>
                  <a:rPr lang="en-US" sz="2400" dirty="0"/>
                  <a:t> we will obtain a different observation. </a:t>
                </a:r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6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1978" y="1034544"/>
                <a:ext cx="10327008" cy="793917"/>
              </a:xfrm>
              <a:blipFill>
                <a:blip r:embed="rId3"/>
                <a:stretch>
                  <a:fillRect l="-984" t="-4762" r="-1107" b="-19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49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624E2E-D5C5-1E48-A4C2-39890911D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761978" y="1034544"/>
            <a:ext cx="10327008" cy="793917"/>
          </a:xfrm>
        </p:spPr>
        <p:txBody>
          <a:bodyPr/>
          <a:lstStyle/>
          <a:p>
            <a:r>
              <a:rPr lang="en-US" sz="2400" dirty="0">
                <a:ea typeface="Cambria Math" charset="0"/>
                <a:cs typeface="Cambria Math" charset="0"/>
              </a:rPr>
              <a:t>One set of observations, “one realization” yields one set of </a:t>
            </a:r>
            <a:r>
              <a:rPr lang="en-US" sz="2400" i="1" dirty="0">
                <a:ea typeface="Cambria Math" charset="0"/>
                <a:cs typeface="Cambria Math" charset="0"/>
              </a:rPr>
              <a:t>Y</a:t>
            </a:r>
            <a:r>
              <a:rPr lang="en-US" sz="2400" dirty="0">
                <a:ea typeface="Cambria Math" charset="0"/>
                <a:cs typeface="Cambria Math" charset="0"/>
              </a:rPr>
              <a:t>s (red crosses).  </a:t>
            </a:r>
            <a:endParaRPr lang="en-US" sz="2400" dirty="0"/>
          </a:p>
          <a:p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9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27E86E-8E0E-FE44-BBB9-10C159292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61978" y="1034544"/>
            <a:ext cx="10327008" cy="793917"/>
          </a:xfrm>
        </p:spPr>
        <p:txBody>
          <a:bodyPr/>
          <a:lstStyle/>
          <a:p>
            <a:r>
              <a:rPr lang="en-US" sz="2400" dirty="0">
                <a:ea typeface="Cambria Math" charset="0"/>
                <a:cs typeface="Cambria Math" charset="0"/>
              </a:rPr>
              <a:t>Another set of observations, “another realization” yields another set of </a:t>
            </a:r>
            <a:r>
              <a:rPr lang="en-US" sz="2400" i="1" dirty="0">
                <a:ea typeface="Cambria Math" charset="0"/>
                <a:cs typeface="Cambria Math" charset="0"/>
              </a:rPr>
              <a:t>Y</a:t>
            </a:r>
            <a:r>
              <a:rPr lang="en-US" sz="2400" dirty="0">
                <a:ea typeface="Cambria Math" charset="0"/>
                <a:cs typeface="Cambria Math" charset="0"/>
              </a:rPr>
              <a:t>s (green crosses).</a:t>
            </a:r>
            <a:endParaRPr lang="en-US" sz="2400" dirty="0"/>
          </a:p>
          <a:p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57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61978" y="1034544"/>
            <a:ext cx="10327008" cy="793917"/>
          </a:xfrm>
        </p:spPr>
        <p:txBody>
          <a:bodyPr/>
          <a:lstStyle/>
          <a:p>
            <a:r>
              <a:rPr lang="en-US" sz="2400" dirty="0">
                <a:ea typeface="Cambria Math" charset="0"/>
                <a:cs typeface="Cambria Math" charset="0"/>
              </a:rPr>
              <a:t>Another set of observations, “another realization”, another set of </a:t>
            </a:r>
            <a:r>
              <a:rPr lang="en-US" sz="2400" i="1" dirty="0">
                <a:ea typeface="Cambria Math" charset="0"/>
                <a:cs typeface="Cambria Math" charset="0"/>
              </a:rPr>
              <a:t>Y</a:t>
            </a:r>
            <a:r>
              <a:rPr lang="en-US" sz="2400" dirty="0">
                <a:ea typeface="Cambria Math" charset="0"/>
                <a:cs typeface="Cambria Math" charset="0"/>
              </a:rPr>
              <a:t>s (black crosses).</a:t>
            </a:r>
            <a:endParaRPr lang="en-US" sz="2400" dirty="0"/>
          </a:p>
          <a:p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7DCD17-4737-EB4B-965A-8637E3A55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0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For each one of those “realizations”, we fit a model and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60" t="-2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20DF78-2640-8D4E-B418-09D4DB7BE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27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For another “realization”, we fit another model and get different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60" t="-2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C96AD7-ADD4-464E-8A89-7FE5E2272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90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</p:spPr>
            <p:txBody>
              <a:bodyPr/>
              <a:lstStyle/>
              <a:p>
                <a:r>
                  <a:rPr lang="en-US" sz="2400" dirty="0"/>
                  <a:t>For another “realization”, we fit another model and get different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  <a:blipFill>
                <a:blip r:embed="rId2"/>
                <a:stretch>
                  <a:fillRect l="-860" t="-571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0E4D65-CCA9-3945-87FA-8565D4589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28600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54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</p:spPr>
            <p:txBody>
              <a:bodyPr/>
              <a:lstStyle/>
              <a:p>
                <a:r>
                  <a:rPr lang="en-US" sz="2400" dirty="0"/>
                  <a:t>So if we have one set of measurements of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{</m:t>
                    </m:r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  <m:r>
                      <a:rPr lang="en-US" sz="2400" b="0" i="1" smtClean="0">
                        <a:latin typeface="Cambria Math" charset="0"/>
                      </a:rPr>
                      <m:t>,</m:t>
                    </m:r>
                    <m:r>
                      <a:rPr lang="en-US" sz="2400" b="0" i="1" smtClean="0">
                        <a:latin typeface="Cambria Math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</a:rPr>
                      <m:t>}</m:t>
                    </m:r>
                    <m:r>
                      <a:rPr lang="en-US" sz="2400" b="0" i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2400" dirty="0"/>
                  <a:t>our estimates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are just for this particular realization.  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Question: </a:t>
                </a:r>
                <a:r>
                  <a:rPr lang="en-US" sz="2400" dirty="0"/>
                  <a:t>If this is just one realization of reality, how do we know the truth? How do we deal with this conundrum? 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Imagine</a:t>
                </a:r>
                <a:r>
                  <a:rPr lang="en-US" sz="2400" dirty="0"/>
                  <a:t> (magic realism) we have parallel universes, and we repeat this experiment on each of the other universes. </a:t>
                </a: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  <a:blipFill>
                <a:blip r:embed="rId3"/>
                <a:stretch>
                  <a:fillRect l="-861" t="-5714" r="-492" b="-29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17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48571" y="4587667"/>
            <a:ext cx="3703320" cy="2468880"/>
            <a:chOff x="1048571" y="4587667"/>
            <a:chExt cx="3703320" cy="246888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7C96AD7-ADD4-464E-8A89-7FE5E2272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571" y="4587667"/>
              <a:ext cx="3703320" cy="246888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2563903" y="4587823"/>
              <a:ext cx="11918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Universe A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061056" y="4554227"/>
            <a:ext cx="3703320" cy="2486809"/>
            <a:chOff x="4061056" y="4554227"/>
            <a:chExt cx="3703320" cy="248680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E20DF78-2640-8D4E-B418-09D4DB7BE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61056" y="4572156"/>
              <a:ext cx="3703320" cy="246888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401018" y="4554227"/>
              <a:ext cx="11837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Universe B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132622" y="4577684"/>
            <a:ext cx="3703319" cy="2481281"/>
            <a:chOff x="7132622" y="4577684"/>
            <a:chExt cx="3703319" cy="248128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0E4D65-CCA9-3945-87FA-8565D4589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32622" y="4590085"/>
              <a:ext cx="3703319" cy="246888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8508437" y="4577684"/>
              <a:ext cx="11821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Universe C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0185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</p:spPr>
            <p:txBody>
              <a:bodyPr/>
              <a:lstStyle/>
              <a:p>
                <a:r>
                  <a:rPr lang="en-US" sz="2400" dirty="0"/>
                  <a:t>So if we have one set of measurements of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{</m:t>
                    </m:r>
                    <m:r>
                      <a:rPr lang="en-US" sz="2400" b="0" i="1" smtClean="0">
                        <a:latin typeface="Cambria Math" charset="0"/>
                      </a:rPr>
                      <m:t>𝑋</m:t>
                    </m:r>
                    <m:r>
                      <a:rPr lang="en-US" sz="2400" b="0" i="1" smtClean="0">
                        <a:latin typeface="Cambria Math" charset="0"/>
                      </a:rPr>
                      <m:t>,</m:t>
                    </m:r>
                    <m:r>
                      <a:rPr lang="en-US" sz="2400" b="0" i="1" smtClean="0">
                        <a:latin typeface="Cambria Math" charset="0"/>
                      </a:rPr>
                      <m:t>𝑌</m:t>
                    </m:r>
                    <m:r>
                      <a:rPr lang="en-US" sz="2400" b="0" i="1" smtClean="0">
                        <a:latin typeface="Cambria Math" charset="0"/>
                      </a:rPr>
                      <m:t>}</m:t>
                    </m:r>
                    <m:r>
                      <a:rPr lang="en-US" sz="2400" b="0" i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2400" dirty="0"/>
                  <a:t>our estimates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are just for this particular realization.  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Question: </a:t>
                </a:r>
                <a:r>
                  <a:rPr lang="en-US" sz="2400" dirty="0"/>
                  <a:t>If this is just one realization of reality, how do we know the truth? How do we deal with this conundrum? 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Imagine</a:t>
                </a:r>
                <a:r>
                  <a:rPr lang="en-US" sz="2400" dirty="0"/>
                  <a:t> (magic realism) we have parallel universes, and we repeat this experiment on each of the other universes. </a:t>
                </a:r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9"/>
                <a:ext cx="10327008" cy="879642"/>
              </a:xfrm>
              <a:blipFill>
                <a:blip r:embed="rId3"/>
                <a:stretch>
                  <a:fillRect l="-861" t="-5714" r="-492" b="-29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18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48571" y="4587667"/>
            <a:ext cx="3703320" cy="2468880"/>
            <a:chOff x="1048571" y="4587667"/>
            <a:chExt cx="3703320" cy="246888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7C96AD7-ADD4-464E-8A89-7FE5E2272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571" y="4587667"/>
              <a:ext cx="3703320" cy="246888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2563903" y="4587823"/>
              <a:ext cx="11918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Universe A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061056" y="4554227"/>
            <a:ext cx="3703320" cy="2486809"/>
            <a:chOff x="4061056" y="4554227"/>
            <a:chExt cx="3703320" cy="248680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E20DF78-2640-8D4E-B418-09D4DB7BE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61056" y="4572156"/>
              <a:ext cx="3703320" cy="246888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401018" y="4554227"/>
              <a:ext cx="11837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Universe B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132622" y="4577684"/>
            <a:ext cx="3703319" cy="2481281"/>
            <a:chOff x="7132622" y="4577684"/>
            <a:chExt cx="3703319" cy="248128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0E4D65-CCA9-3945-87FA-8565D4589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32622" y="4590085"/>
              <a:ext cx="3703319" cy="246888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8508437" y="4577684"/>
              <a:ext cx="11821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Universe C</a:t>
              </a:r>
              <a:endParaRPr lang="en-US" dirty="0"/>
            </a:p>
          </p:txBody>
        </p:sp>
      </p:grpSp>
      <p:pic>
        <p:nvPicPr>
          <p:cNvPr id="15" name="Google Shape;117;p16">
            <a:extLst>
              <a:ext uri="{FF2B5EF4-FFF2-40B4-BE49-F238E27FC236}">
                <a16:creationId xmlns:a16="http://schemas.microsoft.com/office/drawing/2014/main" id="{7AE693F0-0B33-AF47-9667-A047524FFC0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15560" y="1855482"/>
            <a:ext cx="4631814" cy="36038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174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so far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96" y="1196445"/>
            <a:ext cx="10327008" cy="5317171"/>
          </a:xfrm>
        </p:spPr>
        <p:txBody>
          <a:bodyPr/>
          <a:lstStyle/>
          <a:p>
            <a:pPr>
              <a:spcBef>
                <a:spcPts val="72"/>
              </a:spcBef>
              <a:spcAft>
                <a:spcPts val="1200"/>
              </a:spcAft>
            </a:pPr>
            <a:r>
              <a:rPr lang="en-US" sz="2400" b="1" dirty="0"/>
              <a:t>Previously on CS109A 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Statistical model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1E77B3"/>
                </a:solidFill>
              </a:rPr>
              <a:t>k-nearest neighbors (</a:t>
            </a:r>
            <a:r>
              <a:rPr lang="en-US" sz="2400" dirty="0" err="1">
                <a:solidFill>
                  <a:srgbClr val="1E77B3"/>
                </a:solidFill>
              </a:rPr>
              <a:t>kNN</a:t>
            </a:r>
            <a:r>
              <a:rPr lang="en-US" sz="2400" dirty="0">
                <a:solidFill>
                  <a:srgbClr val="1E77B3"/>
                </a:solidFill>
              </a:rPr>
              <a:t>)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Model fitness and model comparison (MSE) 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Goodness of fit (R2)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1E77B3"/>
                </a:solidFill>
              </a:rPr>
              <a:t>Linear Regression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1E77B3"/>
                </a:solidFill>
              </a:rPr>
              <a:t>multi-linear regression and polynomial regression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Model selection using validation and cross validation 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One-hot encoding for categorical variables </a:t>
            </a:r>
          </a:p>
          <a:p>
            <a:pPr marL="342900" indent="-342900">
              <a:spcBef>
                <a:spcPts val="72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	What is overfitting </a:t>
            </a:r>
          </a:p>
          <a:p>
            <a:pPr>
              <a:spcBef>
                <a:spcPts val="72"/>
              </a:spcBef>
              <a:spcAft>
                <a:spcPts val="1200"/>
              </a:spcAft>
            </a:pPr>
            <a:r>
              <a:rPr lang="en-US" sz="2400" dirty="0"/>
              <a:t>	</a:t>
            </a:r>
          </a:p>
          <a:p>
            <a:pPr>
              <a:spcBef>
                <a:spcPts val="72"/>
              </a:spcBef>
              <a:spcAft>
                <a:spcPts val="1200"/>
              </a:spcAft>
            </a:pPr>
            <a:r>
              <a:rPr lang="en-US" sz="2400" dirty="0"/>
              <a:t>	</a:t>
            </a:r>
          </a:p>
          <a:p>
            <a:pPr>
              <a:spcBef>
                <a:spcPts val="72"/>
              </a:spcBef>
              <a:spcAft>
                <a:spcPts val="1200"/>
              </a:spcAft>
            </a:pPr>
            <a:r>
              <a:rPr lang="en-US" sz="2400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0" y="3812875"/>
            <a:ext cx="2380891" cy="200132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72"/>
              </a:spcBef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27192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1872"/>
              </a:spcBef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833415" y="950445"/>
                <a:ext cx="10327008" cy="879642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.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415" y="950445"/>
                <a:ext cx="10327008" cy="8796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In our magical realisms, we can now sample multiple times. One universe, one sample, one set of estimates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blipFill>
                <a:blip r:embed="rId4"/>
                <a:stretch>
                  <a:fillRect l="-860" t="-4225" b="-1126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755648"/>
            <a:ext cx="10058400" cy="4572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87537F1-1572-7747-85EE-35C18DB96921}"/>
                  </a:ext>
                </a:extLst>
              </p:cNvPr>
              <p:cNvSpPr/>
              <p:nvPr/>
            </p:nvSpPr>
            <p:spPr>
              <a:xfrm>
                <a:off x="612557" y="6327648"/>
                <a:ext cx="9380101" cy="3843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  <a:ea typeface="Karla" pitchFamily="2" charset="0"/>
                  </a:rPr>
                  <a:t>There will be an equivalent plot for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Cambria Math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  <a:ea typeface="Karla" pitchFamily="2" charset="0"/>
                  </a:rPr>
                  <a:t> which we don’t show here for simplicity </a:t>
                </a: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87537F1-1572-7747-85EE-35C18DB96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" y="6327648"/>
                <a:ext cx="9380101" cy="384336"/>
              </a:xfrm>
              <a:prstGeom prst="rect">
                <a:avLst/>
              </a:prstGeom>
              <a:blipFill>
                <a:blip r:embed="rId6"/>
                <a:stretch>
                  <a:fillRect l="-541" t="-3125" b="-21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946729-FDDE-9643-A3E3-BDFBCA796D64}"/>
              </a:ext>
            </a:extLst>
          </p:cNvPr>
          <p:cNvCxnSpPr>
            <a:cxnSpLocks/>
          </p:cNvCxnSpPr>
          <p:nvPr/>
        </p:nvCxnSpPr>
        <p:spPr>
          <a:xfrm>
            <a:off x="612557" y="6327648"/>
            <a:ext cx="906847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9735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Another sample, another estimate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blipFill>
                <a:blip r:embed="rId2"/>
                <a:stretch>
                  <a:fillRect l="-860" t="-422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755648"/>
            <a:ext cx="10058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40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21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3415" y="983807"/>
            <a:ext cx="10327008" cy="8796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Again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755648"/>
            <a:ext cx="10058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57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755648"/>
            <a:ext cx="100584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22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3415" y="983807"/>
            <a:ext cx="10327008" cy="8796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And again</a:t>
            </a:r>
          </a:p>
        </p:txBody>
      </p:sp>
    </p:spTree>
    <p:extLst>
      <p:ext uri="{BB962C8B-B14F-4D97-AF65-F5344CB8AC3E}">
        <p14:creationId xmlns:p14="http://schemas.microsoft.com/office/powerpoint/2010/main" val="2070856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Repeat this for 100 times, until we have enough samples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. 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415" y="983807"/>
                <a:ext cx="10327008" cy="879642"/>
              </a:xfrm>
              <a:prstGeom prst="rect">
                <a:avLst/>
              </a:prstGeom>
              <a:blipFill>
                <a:blip r:embed="rId3"/>
                <a:stretch>
                  <a:fillRect l="-860" t="-422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755648"/>
            <a:ext cx="10058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82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A2207-1874-9240-8C93-81723E75F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74791"/>
            <a:ext cx="10515600" cy="16647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F80CC-9CED-1842-95AC-9DFDA63F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4F4E6-500C-1449-A51B-55B8DDB9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77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6F99A-AD1C-4248-94BC-67A8BAFD1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F93ED-C84F-ED4C-9697-E60779F29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6C222B-21BA-A247-A258-26A76736524D}"/>
              </a:ext>
            </a:extLst>
          </p:cNvPr>
          <p:cNvSpPr/>
          <p:nvPr/>
        </p:nvSpPr>
        <p:spPr>
          <a:xfrm>
            <a:off x="1067460" y="1088766"/>
            <a:ext cx="109859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72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arla"/>
              </a:rPr>
              <a:t>We have seen already 3 models. Choosing the right model isn’t’ about minimizing the test error. We also want to understand and get insights from our models.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EA917-DFDC-8E46-AECC-940400B6C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874" y="2048268"/>
            <a:ext cx="5664200" cy="3771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F1EC98-612A-C548-8007-2632F2AB70F5}"/>
              </a:ext>
            </a:extLst>
          </p:cNvPr>
          <p:cNvSpPr txBox="1"/>
          <p:nvPr/>
        </p:nvSpPr>
        <p:spPr>
          <a:xfrm>
            <a:off x="3385354" y="5798202"/>
            <a:ext cx="3048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Having an explicit functional form of f(x) makes it easy to store.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260775-60E1-4E4A-9EE6-42173B833381}"/>
              </a:ext>
            </a:extLst>
          </p:cNvPr>
          <p:cNvSpPr txBox="1"/>
          <p:nvPr/>
        </p:nvSpPr>
        <p:spPr>
          <a:xfrm>
            <a:off x="6864835" y="5798202"/>
            <a:ext cx="3410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Interpretation is important to evaluate the model and understand what the data tells us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A1DD836-ED1F-6E48-B55C-36ED30288D29}"/>
                  </a:ext>
                </a:extLst>
              </p14:cNvPr>
              <p14:cNvContentPartPr/>
              <p14:nvPr/>
            </p14:nvContentPartPr>
            <p14:xfrm>
              <a:off x="5042843" y="5267702"/>
              <a:ext cx="832320" cy="5317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A1DD836-ED1F-6E48-B55C-36ED30288D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34203" y="5258702"/>
                <a:ext cx="849960" cy="5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D6468B1-040E-B24B-8710-4EA22F168EA2}"/>
                  </a:ext>
                </a:extLst>
              </p14:cNvPr>
              <p14:cNvContentPartPr/>
              <p14:nvPr/>
            </p14:nvContentPartPr>
            <p14:xfrm>
              <a:off x="5025331" y="5687645"/>
              <a:ext cx="133200" cy="1130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D6468B1-040E-B24B-8710-4EA22F168EA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16331" y="5678645"/>
                <a:ext cx="15084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ABC547E-B25C-714B-8F89-40EEB72A8F49}"/>
                  </a:ext>
                </a:extLst>
              </p14:cNvPr>
              <p14:cNvContentPartPr/>
              <p14:nvPr/>
            </p14:nvContentPartPr>
            <p14:xfrm>
              <a:off x="7099651" y="5276165"/>
              <a:ext cx="558000" cy="5288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ABC547E-B25C-714B-8F89-40EEB72A8F4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90651" y="5267165"/>
                <a:ext cx="575640" cy="54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71D0E13-C999-5F40-BBBF-7FF365BC6F71}"/>
                  </a:ext>
                </a:extLst>
              </p14:cNvPr>
              <p14:cNvContentPartPr/>
              <p14:nvPr/>
            </p14:nvContentPartPr>
            <p14:xfrm>
              <a:off x="7571251" y="5753885"/>
              <a:ext cx="135360" cy="759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71D0E13-C999-5F40-BBBF-7FF365BC6F7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562251" y="5744885"/>
                <a:ext cx="153000" cy="9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453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32496" y="1196445"/>
                <a:ext cx="10327008" cy="5317171"/>
              </a:xfrm>
            </p:spPr>
            <p:txBody>
              <a:bodyPr/>
              <a:lstStyle/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r>
                  <a:rPr lang="en-US" sz="2400" b="1" dirty="0"/>
                  <a:t> Assessing the Accuracy of the Coefficient Estimates</a:t>
                </a:r>
              </a:p>
              <a:p>
                <a:pPr>
                  <a:spcBef>
                    <a:spcPts val="6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	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Bootstrapping and confidence intervals </a:t>
                </a:r>
              </a:p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Evaluating Significance of Predictors 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	Does the outcome depend on the predictors?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	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Hypothesis testing</a:t>
                </a:r>
              </a:p>
              <a:p>
                <a:pPr>
                  <a:spcBef>
                    <a:spcPts val="6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How well do we know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𝒇</m:t>
                        </m:r>
                      </m:e>
                    </m:acc>
                  </m:oMath>
                </a14:m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	The confidence intervals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𝑓</m:t>
                        </m:r>
                      </m:e>
                    </m:acc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2496" y="1196445"/>
                <a:ext cx="10327008" cy="5317171"/>
              </a:xfrm>
              <a:blipFill>
                <a:blip r:embed="rId3"/>
                <a:stretch>
                  <a:fillRect l="-123" t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0" y="3812875"/>
            <a:ext cx="2380891" cy="200132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72"/>
              </a:spcBef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3896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32496" y="1196445"/>
                <a:ext cx="10327008" cy="5317171"/>
              </a:xfrm>
            </p:spPr>
            <p:txBody>
              <a:bodyPr/>
              <a:lstStyle/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r>
                  <a:rPr lang="en-US" sz="2400" b="1" dirty="0"/>
                  <a:t> Assessing the Accuracy of the Coefficient Estimates</a:t>
                </a:r>
              </a:p>
              <a:p>
                <a:pPr>
                  <a:spcBef>
                    <a:spcPts val="6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	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Bootstrapping and confidence intervals </a:t>
                </a:r>
              </a:p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bg1">
                        <a:lumMod val="85000"/>
                      </a:schemeClr>
                    </a:solidFill>
                  </a:rPr>
                  <a:t>Part C: Evaluating Significance of Predictors 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	Does the outcome depend on the predictors?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bg1">
                        <a:lumMod val="85000"/>
                      </a:schemeClr>
                    </a:solidFill>
                  </a:rPr>
                  <a:t>	</a:t>
                </a:r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Hypothesis testing</a:t>
                </a:r>
              </a:p>
              <a:p>
                <a:pPr>
                  <a:spcBef>
                    <a:spcPts val="672"/>
                  </a:spcBef>
                  <a:spcAft>
                    <a:spcPts val="1200"/>
                  </a:spcAft>
                </a:pPr>
                <a:r>
                  <a:rPr lang="en-US" sz="2400" b="1" dirty="0">
                    <a:solidFill>
                      <a:schemeClr val="bg1">
                        <a:lumMod val="85000"/>
                      </a:schemeClr>
                    </a:solidFill>
                  </a:rPr>
                  <a:t>Part D: How well do we know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charset="0"/>
                          </a:rPr>
                          <m:t>𝒇</m:t>
                        </m:r>
                      </m:e>
                    </m:acc>
                  </m:oMath>
                </a14:m>
                <a:r>
                  <a:rPr lang="en-US" sz="2400" b="1" dirty="0">
                    <a:solidFill>
                      <a:schemeClr val="bg1">
                        <a:lumMod val="85000"/>
                      </a:schemeClr>
                    </a:solidFill>
                  </a:rPr>
                  <a:t> </a:t>
                </a:r>
              </a:p>
              <a:p>
                <a:pPr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	The confidence intervals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charset="0"/>
                          </a:rPr>
                          <m:t>𝑓</m:t>
                        </m:r>
                      </m:e>
                    </m:acc>
                    <m:r>
                      <a:rPr lang="en-US" sz="2400" i="1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charset="0"/>
                      </a:rPr>
                      <m:t> </m:t>
                    </m:r>
                  </m:oMath>
                </a14:m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2496" y="1196445"/>
                <a:ext cx="10327008" cy="5317171"/>
              </a:xfrm>
              <a:blipFill>
                <a:blip r:embed="rId3"/>
                <a:stretch>
                  <a:fillRect l="-983" t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0" y="3812875"/>
            <a:ext cx="2380891" cy="200132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72"/>
              </a:spcBef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3427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D88FE-CD94-4748-B852-68E82EFD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reliable are the model interpretation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6EA285-E7D8-5049-8927-C572DE69EC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600"/>
                  </a:spcAft>
                </a:pPr>
                <a:r>
                  <a:rPr lang="en-US" dirty="0"/>
                  <a:t>Suppose our model for advertising is: </a:t>
                </a: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E77B3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rgbClr val="1E77B3"/>
                          </a:solidFill>
                          <a:latin typeface="Cambria Math" panose="02040503050406030204" pitchFamily="18" charset="0"/>
                        </a:rPr>
                        <m:t>=1.01</m:t>
                      </m:r>
                      <m:r>
                        <a:rPr lang="en-US" b="0" i="1" smtClean="0">
                          <a:solidFill>
                            <a:srgbClr val="1E77B3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solidFill>
                            <a:srgbClr val="1E77B3"/>
                          </a:solidFill>
                          <a:latin typeface="Cambria Math" panose="02040503050406030204" pitchFamily="18" charset="0"/>
                        </a:rPr>
                        <m:t>+120</m:t>
                      </m:r>
                    </m:oMath>
                  </m:oMathPara>
                </a14:m>
                <a:endParaRPr lang="en-US" dirty="0">
                  <a:solidFill>
                    <a:srgbClr val="1E77B3"/>
                  </a:solidFill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dirty="0"/>
                  <a:t>Where y is the sales in 1000$, x is the TV budget.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solidFill>
                      <a:srgbClr val="1E77B3"/>
                    </a:solidFill>
                  </a:rPr>
                  <a:t>Interpretation: </a:t>
                </a:r>
                <a:r>
                  <a:rPr lang="en-US" dirty="0"/>
                  <a:t>for every dollar invested in advertising gets you 1.01 back in sales, which is 1% net increase. </a:t>
                </a:r>
              </a:p>
              <a:p>
                <a:pPr>
                  <a:spcAft>
                    <a:spcPts val="600"/>
                  </a:spcAft>
                </a:pPr>
                <a:endParaRPr lang="en-US" dirty="0"/>
              </a:p>
              <a:p>
                <a:pPr>
                  <a:spcAft>
                    <a:spcPts val="600"/>
                  </a:spcAft>
                </a:pPr>
                <a:r>
                  <a:rPr lang="en-US" dirty="0"/>
                  <a:t>But how certain are we in our estimation of the coefficient 1.01? </a:t>
                </a:r>
              </a:p>
              <a:p>
                <a:pPr>
                  <a:spcAft>
                    <a:spcPts val="600"/>
                  </a:spcAft>
                </a:pPr>
                <a:endParaRPr lang="en-US" dirty="0"/>
              </a:p>
              <a:p>
                <a:pPr>
                  <a:spcAft>
                    <a:spcPts val="600"/>
                  </a:spcAft>
                </a:pPr>
                <a:r>
                  <a:rPr lang="en-US" dirty="0"/>
                  <a:t>Why aren’t we certain? </a:t>
                </a:r>
              </a:p>
              <a:p>
                <a:pPr>
                  <a:spcAft>
                    <a:spcPts val="600"/>
                  </a:spcAft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6EA285-E7D8-5049-8927-C572DE69EC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0" t="-2994" r="-1968" b="-1628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EDFA0-4DF2-5E45-94EB-DEE54B9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9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22B038-280C-0C42-AF84-B1E7D6DBA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790" y="3998380"/>
            <a:ext cx="4104420" cy="2736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452894" cy="4948722"/>
              </a:xfrm>
            </p:spPr>
            <p:txBody>
              <a:bodyPr/>
              <a:lstStyle/>
              <a:p>
                <a:pPr>
                  <a:spcAft>
                    <a:spcPts val="600"/>
                  </a:spcAft>
                </a:pPr>
                <a:r>
                  <a:rPr lang="en-US" sz="2400" dirty="0"/>
                  <a:t>We interpret the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en-US" sz="2400" i="1">
                        <a:latin typeface="Cambria Math" charset="0"/>
                        <a:ea typeface="Karla" charset="0"/>
                        <a:cs typeface="Karla" charset="0"/>
                      </a:rPr>
                      <m:t> </m:t>
                    </m:r>
                  </m:oMath>
                </a14:m>
                <a:r>
                  <a:rPr lang="en-US" sz="2400" dirty="0"/>
                  <a:t>term in our observation</a:t>
                </a:r>
              </a:p>
              <a:p>
                <a:endParaRPr lang="en-US" sz="2400" dirty="0"/>
              </a:p>
              <a:p>
                <a:pPr>
                  <a:spcAft>
                    <a:spcPts val="1200"/>
                  </a:spcAft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to be noise introduced by random variations in natural systems or imprecisions of our scientific instruments and everything else. 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If we knew the exact form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lang="en-US" sz="2400" i="1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2400" dirty="0"/>
                  <a:t>for example,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lang="en-US" sz="240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sz="2400" dirty="0"/>
                  <a:t>, and there was no noise in the data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,</m:t>
                    </m:r>
                  </m:oMath>
                </a14:m>
                <a:r>
                  <a:rPr lang="en-US" sz="2400" dirty="0"/>
                  <a:t> then estimating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US" sz="2400" dirty="0"/>
                  <a:t> would have been exact (so is 1.01 worth it?). </a:t>
                </a:r>
              </a:p>
              <a:p>
                <a:endParaRPr lang="en-US" sz="2400" dirty="0"/>
              </a:p>
              <a:p>
                <a:endParaRPr lang="en-US" sz="32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452894" cy="4948722"/>
              </a:xfrm>
              <a:blipFill>
                <a:blip r:embed="rId4"/>
                <a:stretch>
                  <a:fillRect l="-851" t="-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4112" y="1700210"/>
            <a:ext cx="2055939" cy="39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790552" y="983807"/>
                <a:ext cx="10883706" cy="2111143"/>
              </a:xfrm>
            </p:spPr>
            <p:txBody>
              <a:bodyPr/>
              <a:lstStyle/>
              <a:p>
                <a:pPr>
                  <a:spcAft>
                    <a:spcPts val="600"/>
                  </a:spcAft>
                </a:pPr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However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three things happen, which result in mistrust of the values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𝑠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: </a:t>
                </a:r>
              </a:p>
              <a:p>
                <a:pPr marL="514350" indent="-51435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observational error is always there – this is called </a:t>
                </a:r>
                <a:r>
                  <a:rPr lang="en-US" sz="2400" b="1" i="1" dirty="0">
                    <a:solidFill>
                      <a:srgbClr val="1E77B3"/>
                    </a:solidFill>
                    <a:latin typeface="Karla" charset="0"/>
                    <a:ea typeface="Karla" charset="0"/>
                    <a:cs typeface="Karla" charset="0"/>
                  </a:rPr>
                  <a:t>aleatoric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error, or </a:t>
                </a:r>
                <a:r>
                  <a:rPr lang="en-US" sz="2400" b="1" i="1" dirty="0">
                    <a:solidFill>
                      <a:srgbClr val="1E77B3"/>
                    </a:solidFill>
                    <a:latin typeface="Karla" charset="0"/>
                    <a:ea typeface="Karla" charset="0"/>
                    <a:cs typeface="Karla" charset="0"/>
                  </a:rPr>
                  <a:t>irreducible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error.</a:t>
                </a:r>
              </a:p>
              <a:p>
                <a:pPr marL="514350" indent="-51435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we do not know the exact form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- this is called </a:t>
                </a:r>
                <a:r>
                  <a:rPr lang="en-US" sz="2400" b="1" i="1" dirty="0">
                    <a:solidFill>
                      <a:srgbClr val="1E77B3"/>
                    </a:solidFill>
                    <a:latin typeface="Karla" charset="0"/>
                    <a:ea typeface="Karla" charset="0"/>
                    <a:cs typeface="Karla" charset="0"/>
                  </a:rPr>
                  <a:t>misspecification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error and it is  part of the </a:t>
                </a:r>
                <a:r>
                  <a:rPr lang="en-US" sz="2400" i="1" dirty="0">
                    <a:solidFill>
                      <a:srgbClr val="1E77B3"/>
                    </a:solidFill>
                    <a:latin typeface="Karla" charset="0"/>
                    <a:ea typeface="Karla" charset="0"/>
                    <a:cs typeface="Karla" charset="0"/>
                  </a:rPr>
                  <a:t>epistemic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error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We will put everything into </a:t>
                </a:r>
                <a:r>
                  <a:rPr lang="en-US" sz="2400" b="1" dirty="0">
                    <a:solidFill>
                      <a:srgbClr val="1E77B3"/>
                    </a:solidFill>
                    <a:latin typeface="Karla" charset="0"/>
                    <a:ea typeface="Karla" charset="0"/>
                    <a:cs typeface="Karla" charset="0"/>
                  </a:rPr>
                  <a:t>catch-it-all term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charset="0"/>
                        <a:ea typeface="Karla" charset="0"/>
                        <a:cs typeface="Karla" charset="0"/>
                      </a:rPr>
                      <m:t>𝛆</m:t>
                    </m:r>
                  </m:oMath>
                </a14:m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.</a:t>
                </a:r>
              </a:p>
              <a:p>
                <a:pPr>
                  <a:spcBef>
                    <a:spcPts val="1824"/>
                  </a:spcBef>
                  <a:spcAft>
                    <a:spcPts val="600"/>
                  </a:spcAft>
                </a:pPr>
                <a:r>
                  <a:rPr lang="en-US" sz="2400" dirty="0">
                    <a:ea typeface="Cambria Math" charset="0"/>
                    <a:cs typeface="Cambria Math" charset="0"/>
                  </a:rPr>
                  <a:t>Because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𝜀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every time we measure the response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𝑦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for a fix value of </a:t>
                </a:r>
                <a:r>
                  <a:rPr lang="en-US" sz="2400" i="1" dirty="0">
                    <a:latin typeface="Cambria" panose="02040503050406030204" pitchFamily="18" charset="0"/>
                    <a:ea typeface="Karla" charset="0"/>
                    <a:cs typeface="Karla" charset="0"/>
                  </a:rPr>
                  <a:t>x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ea typeface="Karla" charset="0"/>
                        <a:cs typeface="Karla" charset="0"/>
                      </a:rPr>
                      <m:t>, 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we will obtain a different observation, and hence a different estimate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𝑠</m:t>
                    </m:r>
                    <m:r>
                      <a:rPr lang="en-US" sz="2400" b="0" i="0" smtClean="0">
                        <a:latin typeface="Cambria Math" charset="0"/>
                      </a:rPr>
                      <m:t>.</m:t>
                    </m:r>
                  </m:oMath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endParaRPr lang="en-US" sz="2400" dirty="0"/>
              </a:p>
              <a:p>
                <a:pPr>
                  <a:spcAft>
                    <a:spcPts val="600"/>
                  </a:spcAft>
                </a:pPr>
                <a:endParaRPr lang="en-US" sz="2400" dirty="0"/>
              </a:p>
              <a:p>
                <a:pPr marL="514350" indent="-514350">
                  <a:spcAft>
                    <a:spcPts val="600"/>
                  </a:spcAft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90552" y="983807"/>
                <a:ext cx="10883706" cy="2111143"/>
              </a:xfrm>
              <a:blipFill>
                <a:blip r:embed="rId3"/>
                <a:stretch>
                  <a:fillRect l="-933" t="-2410" r="-233" b="-87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16644" y="1489220"/>
            <a:ext cx="46536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F0028AD-371C-B44C-A077-3BF65ADBB8DD}"/>
              </a:ext>
            </a:extLst>
          </p:cNvPr>
          <p:cNvCxnSpPr/>
          <p:nvPr/>
        </p:nvCxnSpPr>
        <p:spPr>
          <a:xfrm>
            <a:off x="621901" y="5994400"/>
            <a:ext cx="11064658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84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E36628E-BF49-FD46-93F6-669AC0E30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286000"/>
            <a:ext cx="5856731" cy="39044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Confidence intervals for the predictors estimates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b="0" dirty="0">
                    <a:ea typeface="Cambria Math" charset="0"/>
                    <a:cs typeface="Cambria Math" charset="0"/>
                  </a:rPr>
                  <a:t>Start with a model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,</m:t>
                    </m:r>
                  </m:oMath>
                </a14:m>
                <a:r>
                  <a:rPr lang="en-US" sz="2400" dirty="0"/>
                  <a:t> the correct relationship between input and outcome. </a:t>
                </a:r>
              </a:p>
            </p:txBody>
          </p:sp>
        </mc:Choice>
        <mc:Fallback xmlns="">
          <p:sp>
            <p:nvSpPr>
              <p:cNvPr id="6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60" t="-2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46873"/>
      </p:ext>
    </p:extLst>
  </p:cSld>
  <p:clrMapOvr>
    <a:masterClrMapping/>
  </p:clrMapOvr>
</p:sld>
</file>

<file path=ppt/theme/theme1.xml><?xml version="1.0" encoding="utf-8"?>
<a:theme xmlns:a="http://schemas.openxmlformats.org/drawingml/2006/main" name="1_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B62E5F0-D20D-8A49-A753-32DBE871C0F7}" vid="{B30C7E9A-7585-A448-B1BB-C615A660632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ModelSelection</Template>
  <TotalTime>26493</TotalTime>
  <Words>1066</Words>
  <Application>Microsoft Macintosh PowerPoint</Application>
  <PresentationFormat>Widescreen</PresentationFormat>
  <Paragraphs>143</Paragraphs>
  <Slides>25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Calibri Light</vt:lpstr>
      <vt:lpstr>Cambria</vt:lpstr>
      <vt:lpstr>Cambria Math</vt:lpstr>
      <vt:lpstr>Karla</vt:lpstr>
      <vt:lpstr>1_GEC_template</vt:lpstr>
      <vt:lpstr>GEC_template</vt:lpstr>
      <vt:lpstr>Custom Design</vt:lpstr>
      <vt:lpstr>1_Custom Design</vt:lpstr>
      <vt:lpstr>2_Custom Design</vt:lpstr>
      <vt:lpstr>3_Custom Design</vt:lpstr>
      <vt:lpstr>Inference in Linear Regression  Uncertainty in estimating the linear regression coefficients</vt:lpstr>
      <vt:lpstr>Summary so far</vt:lpstr>
      <vt:lpstr>Comparison of Models</vt:lpstr>
      <vt:lpstr>Outline</vt:lpstr>
      <vt:lpstr>Outline</vt:lpstr>
      <vt:lpstr>How reliable are the model interpretation</vt:lpstr>
      <vt:lpstr>Confidence intervals for the predictors estimates  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Confidence intervals for the predictors estimates (cont)</vt:lpstr>
      <vt:lpstr>PowerPoint Presentation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pavlos protopapas</dc:creator>
  <cp:lastModifiedBy>Protopapas, Pavlos</cp:lastModifiedBy>
  <cp:revision>675</cp:revision>
  <cp:lastPrinted>2020-08-02T23:39:21Z</cp:lastPrinted>
  <dcterms:created xsi:type="dcterms:W3CDTF">2018-04-18T18:49:01Z</dcterms:created>
  <dcterms:modified xsi:type="dcterms:W3CDTF">2020-09-21T13:46:29Z</dcterms:modified>
</cp:coreProperties>
</file>

<file path=docProps/thumbnail.jpeg>
</file>